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45" r:id="rId2"/>
    <p:sldId id="280" r:id="rId3"/>
    <p:sldId id="297" r:id="rId4"/>
    <p:sldId id="298" r:id="rId5"/>
    <p:sldId id="323" r:id="rId6"/>
    <p:sldId id="315" r:id="rId7"/>
    <p:sldId id="326" r:id="rId8"/>
    <p:sldId id="327" r:id="rId9"/>
    <p:sldId id="325" r:id="rId10"/>
    <p:sldId id="316" r:id="rId11"/>
    <p:sldId id="328" r:id="rId12"/>
    <p:sldId id="330" r:id="rId13"/>
    <p:sldId id="329" r:id="rId14"/>
    <p:sldId id="317" r:id="rId15"/>
    <p:sldId id="332" r:id="rId16"/>
    <p:sldId id="331" r:id="rId17"/>
    <p:sldId id="333" r:id="rId18"/>
    <p:sldId id="318" r:id="rId19"/>
    <p:sldId id="324" r:id="rId20"/>
    <p:sldId id="319" r:id="rId21"/>
    <p:sldId id="336" r:id="rId22"/>
    <p:sldId id="335" r:id="rId23"/>
    <p:sldId id="334" r:id="rId24"/>
    <p:sldId id="320" r:id="rId25"/>
    <p:sldId id="344" r:id="rId26"/>
    <p:sldId id="337" r:id="rId27"/>
    <p:sldId id="338" r:id="rId28"/>
    <p:sldId id="321" r:id="rId29"/>
    <p:sldId id="339" r:id="rId30"/>
    <p:sldId id="340" r:id="rId31"/>
    <p:sldId id="322" r:id="rId32"/>
    <p:sldId id="341" r:id="rId33"/>
    <p:sldId id="276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C1550FA-D5C5-465A-AD8F-47F76637A3EE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73B966E-8DB4-4972-BDBF-F577942CD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61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A8CE02-81F1-471F-AE29-23810E798C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9C3095-1A74-42B6-A7E5-E5AFFEB349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E5CF1D-4F91-4765-A6B1-D5799FE27B9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B89245-609B-4B95-96C1-B1C76906579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9D05FB-FE67-4F55-8E05-D2F2799619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AEF772-35BC-4FC2-840C-585BA71A30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B22700-0D08-4561-92BA-ABAB246695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0ACB6A-0CD8-4567-85BB-955B0CB794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316C54-3F9B-47E7-990D-622A194EFF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1AC723-B6AA-46BB-9A13-AB696F6D7C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142AC-9DC9-477D-BA51-8611B6BA877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3FFC03-BDAF-4B1E-BF75-A204D691B8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F0C909-30C1-46C9-A2C2-3321681122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B505C3-F963-4486-B93E-7873219B16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425062-26B5-4BF4-BAED-CF8BE4560C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1AC723-B6AA-46BB-9A13-AB696F6D7C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1017B1-F85A-43D7-BDD3-B3667FAE53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8DF2D9-DEC0-4573-876C-ADD71B6D54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DF3762-BE71-4829-AE03-6C684D7ADA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F3D3E-C993-42A8-8C67-6B68B22711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F0BB96-32C7-4577-9E39-ED8581523F13}" type="slidenum">
              <a:rPr lang="en-US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421345-A2ED-4466-837B-C2570B8605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309FBE-D8B7-4A37-9F9E-E4AC822F6B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45E7D4-1D76-460B-A9C1-3A4C2C197C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563D8A-34AA-4ADB-8ACD-ED99E9B90F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AC59A9-5784-47F9-B484-557497B4B588}" type="slidenum">
              <a:rPr lang="en-US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9CC16-B22D-4A6E-96B5-A8D82526C1B1}" type="slidenum">
              <a:rPr lang="en-US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33D8E3-4A38-4146-9926-6F4759296C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4CC9F3-EFD8-41CD-89BA-4D37166503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E78515-EB4A-49D2-91EB-5C4650DC3E8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Letter drawing from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Nina Barclay. </a:t>
            </a:r>
            <a:r>
              <a:rPr lang="en-US" i="1" smtClean="0">
                <a:solidFill>
                  <a:schemeClr val="bg1"/>
                </a:solidFill>
                <a:cs typeface="Times New Roman" pitchFamily="18" charset="0"/>
              </a:rPr>
              <a:t>Eucleides' World: An Exploratory Introduction to Ancient Greek to Accompany </a:t>
            </a:r>
            <a:r>
              <a:rPr lang="en-US" smtClean="0">
                <a:solidFill>
                  <a:schemeClr val="bg1"/>
                </a:solidFill>
                <a:cs typeface="Times New Roman" pitchFamily="18" charset="0"/>
              </a:rPr>
              <a:t>Ecce Romani. CANE (Classical Association of New England), 2002. 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DE4749-0762-48D5-A21F-B17DF720DD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6D40-73ED-49BE-B60B-78CE766E9E8E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A6FB-6827-420D-8582-DEB195C5D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77458-D6E7-4B74-8664-44570C6B4EE1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C81D-E5C2-45CB-A8F6-E88B221DD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CB40-7772-46EB-BB8C-6E7A8AC61A6A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5C00-3330-464D-B6E3-E3D2FF622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AF3E5-68CE-4160-8799-C701343852A4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08FA0-B67B-45C4-B2F5-5AFA738FA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0B2A-DF6F-46AB-8F6A-0F653DD5591E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9A5E-FC03-44EC-A1F6-C9D1188B1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6044-4203-401B-A494-64E0007A56DE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0760-8C86-46CC-B506-3E4C8BC54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7CE2F-6B98-42A8-8356-B7B778190969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9715-0670-4ADF-B39B-FC6B3C838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3DDA-BD9E-4AAB-93B6-E95AF201DE5D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6615-035B-4F78-988F-5AD663579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8015-2BF2-4EDE-A8E7-63C435AFC23E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B088-FBEE-4C55-91B8-9D1B762E9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D166-9B13-4AA4-8479-FB2B215CE051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4C592-7DAE-4777-B52A-559EB409A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08465-A9F6-42F6-A961-E36106DB81FD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F7C2-EB85-4077-A3F8-CD0855BEE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6C6943-3628-4AAE-9A53-7099CB26DCD8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3BB244-D578-4F34-80CB-09C9B5B5B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 part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34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Add a vocal sound and you get a new set, called “voiced”:</a:t>
            </a:r>
          </a:p>
          <a:p>
            <a:pPr>
              <a:buFontTx/>
              <a:buNone/>
            </a:pP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	= unvoiced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7716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Β β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“beta” = “b”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 b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12292" name="Picture 4" descr="C:\Documents and Settings\Wilfred Major\My Documents\Summer 2005\Greek\be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819400"/>
            <a:ext cx="26670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75739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 δ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“delta” = “d”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 d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13316" name="Picture 4" descr="C:\Documents and Settings\Wilfred Major\My Documents\Summer 2005\Greek\de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743200"/>
            <a:ext cx="28924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7856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Γ γ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gamma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”= “g”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 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14340" name="Picture 4" descr="C:\Documents and Settings\Wilfred Major\My Documents\Summer 2005\Greek\gam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95600"/>
            <a:ext cx="267335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Add the “h” sound and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get a new set, called “aspirated”:</a:t>
            </a:r>
          </a:p>
          <a:p>
            <a:pPr>
              <a:buFontTx/>
              <a:buNone/>
            </a:pP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	= unvoiced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voiced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aspirated</a:t>
            </a:r>
          </a:p>
          <a:p>
            <a:pPr>
              <a:buFontTx/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8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Φ φ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“phi”  =  “f”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 ph</a:t>
            </a:r>
            <a:endParaRPr lang="en-US" sz="6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17412" name="Picture 4" descr="C:\Documents and Settings\Wilfred Major\My Documents\Summer 2005\Greek\p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362200"/>
            <a:ext cx="30924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4232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Θ θ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“theta” = “th”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 th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16388" name="Picture 4" descr="C:\Documents and Settings\Wilfred Major\My Documents\Summer 2005\Greek\the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286000"/>
            <a:ext cx="50292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88344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 χ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“chi”  =  “kh”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 ch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6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				Kh kh</a:t>
            </a:r>
            <a:endParaRPr lang="en-US" sz="6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557051" y="2142499"/>
            <a:ext cx="95891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(Latin) </a:t>
            </a:r>
          </a:p>
          <a:p>
            <a:pPr algn="ctr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C:\Documents and Settings\Wilfred Major\My Documents\Summer 2005\Greek\c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209800"/>
            <a:ext cx="288766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4953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Trouble with Sigma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is strange when it comes to pronouncing and writing words with the “s” sound: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Culturally, ancient Greeks hated the “s” sound.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Poets were known to compose whole poems that never used the sound.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Nevertheless, the sound is very common in Greek.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Most often, if a word is odd or difficult to spell or pronounce, it is because of a sigma.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weirdness appears even in the alphabet itself.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Trouble with Sigma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is strange when it comes to pronouncing and writing words with the “s” sound: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combinations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never appear.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Instead,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replaces them. 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disappear before a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combinations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never appear.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Instead,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replaces them.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Finish learning the Greek letters!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>
              <a:buFont typeface="Arial" charset="0"/>
              <a:buNone/>
            </a:pP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	= unvoiced</a:t>
            </a:r>
          </a:p>
          <a:p>
            <a:pPr>
              <a:buFont typeface="Arial" charset="0"/>
              <a:buNone/>
            </a:pP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voiced</a:t>
            </a:r>
          </a:p>
          <a:p>
            <a:pPr>
              <a:buFont typeface="Arial" charset="0"/>
              <a:buNone/>
            </a:pP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aspirated</a:t>
            </a:r>
          </a:p>
          <a:p>
            <a:pPr>
              <a:buFontTx/>
              <a:buNone/>
            </a:pP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ψ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			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ξ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+ </a:t>
            </a:r>
            <a:r>
              <a:rPr lang="el-GR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endParaRPr lang="en-US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8445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Ψ ψ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“psi”  =  “ps”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Ps ps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2532" name="Picture 4" descr="C:\Documents and Settings\Wilfred Major\My Documents\Summer 2005\Greek\ps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362200"/>
            <a:ext cx="27590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00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 </a:t>
            </a:r>
            <a:r>
              <a:rPr lang="en-US" sz="6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ς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sigma</a:t>
            </a:r>
            <a:r>
              <a:rPr lang="en-US" sz="6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= “s” = </a:t>
            </a:r>
            <a:r>
              <a:rPr lang="en-US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6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20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only at the end of words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a cursive formed designed to continue into the next letter;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 of the word, this link is unnecessary)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3556" name="Picture 4" descr="C:\Documents and Settings\Wilfred Major\My Documents\Summer 2005\Greek\sig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05200"/>
            <a:ext cx="2879725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Documents and Settings\Wilfred Major\My Documents\Summer 2005\Greek\sigm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505200"/>
            <a:ext cx="21097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76898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Ξ ξ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“xi”  =  “ks”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 x</a:t>
            </a:r>
            <a:endParaRPr lang="en-US" sz="6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4580" name="Picture 5" descr="C:\Documents and Settings\Wilfred Major\My Documents\Summer 2005\Greek\x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2286000"/>
            <a:ext cx="230981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>
              <a:buFont typeface="Arial" charset="0"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	= unvoiced</a:t>
            </a:r>
          </a:p>
          <a:p>
            <a:pPr>
              <a:buFont typeface="Arial" charset="0"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voiced</a:t>
            </a:r>
          </a:p>
          <a:p>
            <a:pPr>
              <a:buFont typeface="Arial" charset="0"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aspirated</a:t>
            </a:r>
          </a:p>
          <a:p>
            <a:pPr>
              <a:buFont typeface="Arial" charset="0"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ψ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ξ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+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γκ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γγ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γχ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γξ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		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nasals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Gamma as a nasal sound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Normally, the letter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pronounced like a hard “g” in English.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another palatal sound (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however, saying a hard “g” sound is too difficult, so it softens to an “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sound. 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English words do this, too: </a:t>
            </a: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γκ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like “a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le”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γγ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“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γχ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ngkh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“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nkh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γξ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ngks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like “a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t” but more like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ngks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25479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8110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Μ μ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“mu” =  “m”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 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6628" name="Picture 4" descr="C:\Documents and Settings\Wilfred Major\My Documents\Summer 2005\Greek\m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438400"/>
            <a:ext cx="27717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120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 ν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“nu”   =  “n”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 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7652" name="Picture 4" descr="C:\Documents and Settings\Wilfred Major\My Documents\Summer 2005\Greek\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514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876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	= unvoiced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aspirated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ψ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ξ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+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γκ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γγ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γχ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γξ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nasals 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 	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ρ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 	= liquids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79629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Λ λ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“lambda” = “l”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 l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29700" name="Picture 4" descr="C:\Documents and Settings\Wilfred Major\My Documents\Summer 2005\Greek\lamb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362200"/>
            <a:ext cx="39957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Yesterday we learned the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vowels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review: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“ah”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“eh”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“o”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υ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524000"/>
            <a:ext cx="731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Ρ ρ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“rho”   =  “r”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 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30724" name="Picture 4" descr="C:\Documents and Settings\Wilfred Major\My Documents\Summer 2005\Greek\r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95600"/>
            <a:ext cx="2798763" cy="351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leftover consonant is:</a:t>
            </a:r>
          </a:p>
          <a:p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(instead of writing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σδ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38200" y="1295400"/>
            <a:ext cx="70754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Ζ ζ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“zeta” = “z”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 z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32772" name="Picture 4" descr="C:\Documents and Settings\Wilfred Major\My Documents\Summer 2005\Greek\ze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286000"/>
            <a:ext cx="27416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Everything else you need to know to write and pronounce Greek: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ccent marks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reathing marks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unctuation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to type in ancient Greek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alphabet in alphabetical order 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438400"/>
            <a:ext cx="3810000" cy="4114800"/>
          </a:xfrm>
        </p:spPr>
        <p:txBody>
          <a:bodyPr/>
          <a:lstStyle/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“ah”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“eh”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ι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υ</a:t>
            </a:r>
            <a:r>
              <a:rPr lang="el-GR" sz="32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“u”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38400"/>
            <a:ext cx="3810000" cy="4114800"/>
          </a:xfrm>
        </p:spPr>
        <p:txBody>
          <a:bodyPr/>
          <a:lstStyle/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ᾱ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sz="32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“ay”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ῑ</a:t>
            </a:r>
            <a:r>
              <a:rPr lang="el-GR" sz="32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l-GR" sz="3200" b="1" dirty="0" smtClean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“oh”</a:t>
            </a:r>
          </a:p>
          <a:p>
            <a:r>
              <a:rPr lang="el-GR" sz="3600" b="1" dirty="0" smtClean="0">
                <a:solidFill>
                  <a:srgbClr val="FFFF00"/>
                </a:solidFill>
                <a:latin typeface="Palatino Linotype" pitchFamily="18" charset="0"/>
              </a:rPr>
              <a:t>ῡ</a:t>
            </a:r>
            <a:r>
              <a:rPr lang="el-GR" sz="36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l-GR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οο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h”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1050925" y="1793875"/>
            <a:ext cx="954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4953000" y="1828800"/>
            <a:ext cx="901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533400" y="6019800"/>
            <a:ext cx="7908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English, Greek has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versions of its vowels.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Now that we have the vowels, 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add the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that 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we learn how to make the letters, but equally importantly, what sounds the letters represent.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CONSONANTS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Greek consonants are built around just three basic sounds:</a:t>
            </a:r>
          </a:p>
          <a:p>
            <a:pPr>
              <a:buFontTx/>
              <a:buNone/>
            </a:pP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Labial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Palatal</a:t>
            </a:r>
          </a:p>
          <a:p>
            <a:pPr>
              <a:buFontTx/>
              <a:buNone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				τ			κ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				t			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6469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Π π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“pi”  =   “p” = 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 p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8196" name="Picture 4" descr="C:\Documents and Settings\Wilfred Major\My Documents\Summer 2005\Greek\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590800"/>
            <a:ext cx="45720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1524000"/>
            <a:ext cx="731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Τ τ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“tau”  =   “t” = 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 t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pic>
        <p:nvPicPr>
          <p:cNvPr id="9220" name="Picture 4" descr="C:\Documents and Settings\Wilfred Major\My Documents\Summer 2005\Greek\ta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895600"/>
            <a:ext cx="3092450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799623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 κ</a:t>
            </a:r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“kappa” = “k” =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 c</a:t>
            </a:r>
            <a:r>
              <a:rPr lang="en-U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						</a:t>
            </a:r>
            <a:endParaRPr lang="en-US" sz="6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en-US" sz="6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 k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		name 			sound 		English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162800" y="1905000"/>
            <a:ext cx="950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(Latin)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or</a:t>
            </a:r>
          </a:p>
        </p:txBody>
      </p:sp>
      <p:pic>
        <p:nvPicPr>
          <p:cNvPr id="10245" name="Picture 5" descr="C:\Documents and Settings\Wilfred Major\My Documents\Summer 2005\Greek\kapp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514600"/>
            <a:ext cx="33655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1290</Words>
  <Application>Microsoft Office PowerPoint</Application>
  <PresentationFormat>On-screen Show (4:3)</PresentationFormat>
  <Paragraphs>211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Ancient Greek for Everyone: A New Digital Resource for Beginning Greek Unit 1 part 2:  consonants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PowerPoint Presentation</vt:lpstr>
      <vt:lpstr>PowerPoint Presentation</vt:lpstr>
      <vt:lpstr>PowerPoint Presentation</vt:lpstr>
      <vt:lpstr>Ancient Greek for Everyone</vt:lpstr>
      <vt:lpstr>PowerPoint Presentation</vt:lpstr>
      <vt:lpstr>PowerPoint Presentation</vt:lpstr>
      <vt:lpstr>PowerPoint Presentation</vt:lpstr>
      <vt:lpstr>Ancient Greek for Everyone</vt:lpstr>
      <vt:lpstr>PowerPoint Presentation</vt:lpstr>
      <vt:lpstr>PowerPoint Presentation</vt:lpstr>
      <vt:lpstr>PowerPoint Presentation</vt:lpstr>
      <vt:lpstr>Ancient Greek for Everyone</vt:lpstr>
      <vt:lpstr>Ancient Greek for Everyone</vt:lpstr>
      <vt:lpstr>Ancient Greek for Everyone</vt:lpstr>
      <vt:lpstr>PowerPoint Presentation</vt:lpstr>
      <vt:lpstr>PowerPoint Presentation</vt:lpstr>
      <vt:lpstr>PowerPoint Presentation</vt:lpstr>
      <vt:lpstr>Ancient Greek for Everyone</vt:lpstr>
      <vt:lpstr>Ancient Greek for Everyone</vt:lpstr>
      <vt:lpstr>PowerPoint Presentation</vt:lpstr>
      <vt:lpstr>PowerPoint Presentation</vt:lpstr>
      <vt:lpstr>Ancient Greek for Everyone</vt:lpstr>
      <vt:lpstr>PowerPoint Presentation</vt:lpstr>
      <vt:lpstr>PowerPoint Presentation</vt:lpstr>
      <vt:lpstr>Ancient Greek for Everyone</vt:lpstr>
      <vt:lpstr>PowerPoint Presentation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80</cp:revision>
  <dcterms:created xsi:type="dcterms:W3CDTF">2012-08-17T18:41:45Z</dcterms:created>
  <dcterms:modified xsi:type="dcterms:W3CDTF">2015-06-18T17:37:34Z</dcterms:modified>
</cp:coreProperties>
</file>